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8" r:id="rId4"/>
    <p:sldId id="267" r:id="rId5"/>
    <p:sldId id="260" r:id="rId6"/>
    <p:sldId id="261" r:id="rId7"/>
    <p:sldId id="262" r:id="rId8"/>
    <p:sldId id="270" r:id="rId9"/>
    <p:sldId id="271" r:id="rId10"/>
    <p:sldId id="272" r:id="rId11"/>
    <p:sldId id="269" r:id="rId12"/>
    <p:sldId id="263" r:id="rId13"/>
    <p:sldId id="266" r:id="rId14"/>
    <p:sldId id="274" r:id="rId15"/>
    <p:sldId id="26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84" autoAdjust="0"/>
  </p:normalViewPr>
  <p:slideViewPr>
    <p:cSldViewPr>
      <p:cViewPr varScale="1">
        <p:scale>
          <a:sx n="82" d="100"/>
          <a:sy n="82" d="100"/>
        </p:scale>
        <p:origin x="165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7D88-9A49-475E-AACF-936C79A2A7A0}" type="datetimeFigureOut">
              <a:rPr lang="ru-RU" smtClean="0"/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4F54-EC40-4724-AA0F-7E86722BC4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009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7D88-9A49-475E-AACF-936C79A2A7A0}" type="datetimeFigureOut">
              <a:rPr lang="ru-RU" smtClean="0"/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4F54-EC40-4724-AA0F-7E86722BC4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324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7D88-9A49-475E-AACF-936C79A2A7A0}" type="datetimeFigureOut">
              <a:rPr lang="ru-RU" smtClean="0"/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4F54-EC40-4724-AA0F-7E86722BC4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596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7D88-9A49-475E-AACF-936C79A2A7A0}" type="datetimeFigureOut">
              <a:rPr lang="ru-RU" smtClean="0"/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4F54-EC40-4724-AA0F-7E86722BC4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152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7D88-9A49-475E-AACF-936C79A2A7A0}" type="datetimeFigureOut">
              <a:rPr lang="ru-RU" smtClean="0"/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4F54-EC40-4724-AA0F-7E86722BC4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011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7D88-9A49-475E-AACF-936C79A2A7A0}" type="datetimeFigureOut">
              <a:rPr lang="ru-RU" smtClean="0"/>
              <a:t>29.11.2019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4F54-EC40-4724-AA0F-7E86722BC4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428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7D88-9A49-475E-AACF-936C79A2A7A0}" type="datetimeFigureOut">
              <a:rPr lang="ru-RU" smtClean="0"/>
              <a:t>29.11.2019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4F54-EC40-4724-AA0F-7E86722BC4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828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7D88-9A49-475E-AACF-936C79A2A7A0}" type="datetimeFigureOut">
              <a:rPr lang="ru-RU" smtClean="0"/>
              <a:t>29.11.2019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4F54-EC40-4724-AA0F-7E86722BC4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191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7D88-9A49-475E-AACF-936C79A2A7A0}" type="datetimeFigureOut">
              <a:rPr lang="ru-RU" smtClean="0"/>
              <a:t>29.11.2019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4F54-EC40-4724-AA0F-7E86722BC4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762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7D88-9A49-475E-AACF-936C79A2A7A0}" type="datetimeFigureOut">
              <a:rPr lang="ru-RU" smtClean="0"/>
              <a:t>29.11.2019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4F54-EC40-4724-AA0F-7E86722BC4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52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7D88-9A49-475E-AACF-936C79A2A7A0}" type="datetimeFigureOut">
              <a:rPr lang="ru-RU" smtClean="0"/>
              <a:t>29.11.2019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4F54-EC40-4724-AA0F-7E86722BC4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53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07D88-9A49-475E-AACF-936C79A2A7A0}" type="datetimeFigureOut">
              <a:rPr lang="ru-RU" smtClean="0"/>
              <a:t>29.11.2019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64F54-EC40-4724-AA0F-7E86722BC4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508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aleksa151@gmail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mailto:cendov@csu.ru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://www.csu.ru/studying/pre-university-education/Regional%20competition.aspx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u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://www.csu.ru/studying/pre-university-education/Regional%20competition.aspx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130425"/>
            <a:ext cx="8062664" cy="3026767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/>
              <a:t>Региональный конкурс школьников Челябинского </a:t>
            </a:r>
            <a:r>
              <a:rPr lang="ru-RU" sz="3600" b="1" dirty="0" smtClean="0"/>
              <a:t>университетского</a:t>
            </a:r>
            <a:br>
              <a:rPr lang="ru-RU" sz="3600" b="1" dirty="0" smtClean="0"/>
            </a:br>
            <a:r>
              <a:rPr lang="ru-RU" sz="3600" b="1" dirty="0" smtClean="0"/>
              <a:t>образовательного</a:t>
            </a:r>
            <a:r>
              <a:rPr lang="ru-RU" sz="3600" b="1" dirty="0"/>
              <a:t> </a:t>
            </a:r>
            <a:r>
              <a:rPr lang="ru-RU" sz="3600" b="1" dirty="0" smtClean="0"/>
              <a:t>округа</a:t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>
                <a:solidFill>
                  <a:schemeClr val="tx1"/>
                </a:solidFill>
              </a:rPr>
              <a:t>Иностранный язык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949280"/>
            <a:ext cx="9144000" cy="55361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2019-2020 учебный год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Киборг\Desktop\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476672"/>
            <a:ext cx="4752527" cy="116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Киборг\Desktop\logo_FLI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74384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855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иборг\Desktop\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476672"/>
            <a:ext cx="2952327" cy="722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23528" y="1412777"/>
            <a:ext cx="8820471" cy="720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300" b="1" dirty="0" smtClean="0"/>
              <a:t>Критерии оценивания письменной работы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23529" y="2276872"/>
            <a:ext cx="8496944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Clr>
                <a:srgbClr val="800000"/>
              </a:buClr>
              <a:buFont typeface="Arial" pitchFamily="34" charset="0"/>
              <a:buChar char="•"/>
            </a:pPr>
            <a:endParaRPr lang="ru-RU" sz="2800" dirty="0" smtClean="0">
              <a:solidFill>
                <a:srgbClr val="800000"/>
              </a:solidFill>
            </a:endParaRPr>
          </a:p>
        </p:txBody>
      </p:sp>
      <p:pic>
        <p:nvPicPr>
          <p:cNvPr id="3074" name="Picture 2" descr="C:\Users\Киборг\Desktop\Безымянный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42785"/>
            <a:ext cx="7109274" cy="106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229558"/>
              </p:ext>
            </p:extLst>
          </p:nvPr>
        </p:nvGraphicFramePr>
        <p:xfrm>
          <a:off x="467545" y="2090478"/>
          <a:ext cx="8136904" cy="4290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2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325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rgbClr val="800000"/>
                          </a:solidFill>
                        </a:rPr>
                        <a:t>Языковое оформление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6949"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 smtClean="0">
                          <a:solidFill>
                            <a:srgbClr val="800000"/>
                          </a:solidFill>
                        </a:rPr>
                        <a:t>Лексическое оформление</a:t>
                      </a:r>
                    </a:p>
                    <a:p>
                      <a:pPr algn="just"/>
                      <a:endParaRPr lang="ru-RU" sz="1800" b="1" baseline="0" dirty="0" smtClean="0">
                        <a:solidFill>
                          <a:srgbClr val="800000"/>
                        </a:solidFill>
                      </a:endParaRPr>
                    </a:p>
                    <a:p>
                      <a:pPr algn="just"/>
                      <a:r>
                        <a:rPr lang="ru-RU" sz="1800" b="1" baseline="0" dirty="0" smtClean="0">
                          <a:solidFill>
                            <a:srgbClr val="800000"/>
                          </a:solidFill>
                        </a:rPr>
                        <a:t>5 баллов</a:t>
                      </a:r>
                      <a:endParaRPr lang="ru-RU" sz="1800" b="1" dirty="0" smtClean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- Участник демонстрирует лексический запас, необходимый для раскрытия темы, точный выбор слов и адекватное владение лексической сочетаемостью на высоком уровне.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- Участник демонстрирует грамотное и уместное употребление грамматических структур в соответствии с коммуникативной  задачей на высоком уровне.</a:t>
                      </a:r>
                    </a:p>
                    <a:p>
                      <a:pPr algn="l"/>
                      <a:r>
                        <a:rPr lang="ru-RU" dirty="0" smtClean="0"/>
                        <a:t>- Работа не имеет ошибок с точки зрения лексического и грамматического оформления.</a:t>
                      </a:r>
                    </a:p>
                    <a:p>
                      <a:pPr algn="l"/>
                      <a:r>
                        <a:rPr lang="ru-RU" dirty="0" smtClean="0"/>
                        <a:t>- Участник демонстрирует уверенное владение навыками орфографии и пунктуации.</a:t>
                      </a:r>
                    </a:p>
                    <a:p>
                      <a:pPr algn="l"/>
                      <a:r>
                        <a:rPr lang="ru-RU" dirty="0" smtClean="0"/>
                        <a:t>- Работа практически не имеет ошибок с точки зрения орфографии и пунктуации (допускается не более 2-х негрубых орфографических или пунктуационных ошибок).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2736">
                <a:tc>
                  <a:txBody>
                    <a:bodyPr/>
                    <a:lstStyle/>
                    <a:p>
                      <a:pPr algn="l"/>
                      <a:r>
                        <a:rPr lang="ru-RU" sz="1800" b="1" baseline="0" dirty="0" smtClean="0">
                          <a:solidFill>
                            <a:srgbClr val="800000"/>
                          </a:solidFill>
                        </a:rPr>
                        <a:t>Грамматическое оформление</a:t>
                      </a:r>
                    </a:p>
                    <a:p>
                      <a:pPr algn="l"/>
                      <a:endParaRPr lang="ru-RU" sz="1800" b="1" baseline="0" dirty="0" smtClean="0">
                        <a:solidFill>
                          <a:srgbClr val="800000"/>
                        </a:solidFill>
                      </a:endParaRPr>
                    </a:p>
                    <a:p>
                      <a:pPr algn="l"/>
                      <a:r>
                        <a:rPr lang="ru-RU" sz="1800" b="1" baseline="0" dirty="0" smtClean="0">
                          <a:solidFill>
                            <a:srgbClr val="800000"/>
                          </a:solidFill>
                        </a:rPr>
                        <a:t>5 баллов</a:t>
                      </a:r>
                      <a:endParaRPr lang="ru-RU" sz="1800" b="1" dirty="0" smtClean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ru-RU" dirty="0" smtClean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35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baseline="0" dirty="0" smtClean="0">
                          <a:solidFill>
                            <a:srgbClr val="800000"/>
                          </a:solidFill>
                        </a:rPr>
                        <a:t>Орфография и пунктуация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baseline="0" dirty="0" smtClean="0">
                        <a:solidFill>
                          <a:srgbClr val="80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baseline="0" dirty="0" smtClean="0">
                          <a:solidFill>
                            <a:srgbClr val="800000"/>
                          </a:solidFill>
                        </a:rPr>
                        <a:t>3 балла</a:t>
                      </a:r>
                      <a:endParaRPr lang="ru-RU" sz="1800" b="1" dirty="0" smtClean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ru-RU" dirty="0" smtClean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796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иборг\Desktop\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476672"/>
            <a:ext cx="2952327" cy="722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23529" y="1412777"/>
            <a:ext cx="8287072" cy="720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600" b="1" dirty="0" smtClean="0"/>
              <a:t>Календарь Конкурса 2020</a:t>
            </a:r>
            <a:endParaRPr lang="ru-RU" sz="3600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23529" y="2276872"/>
            <a:ext cx="8496944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Clr>
                <a:srgbClr val="800000"/>
              </a:buClr>
              <a:buFont typeface="Arial" pitchFamily="34" charset="0"/>
              <a:buChar char="•"/>
            </a:pPr>
            <a:endParaRPr lang="ru-RU" sz="2800" dirty="0" smtClean="0">
              <a:solidFill>
                <a:srgbClr val="80000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076635"/>
              </p:ext>
            </p:extLst>
          </p:nvPr>
        </p:nvGraphicFramePr>
        <p:xfrm>
          <a:off x="323528" y="2132856"/>
          <a:ext cx="8352927" cy="3956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8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4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rgbClr val="800000"/>
                          </a:solidFill>
                        </a:rPr>
                        <a:t>Второй (заключительный) этап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Рассылка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</a:rPr>
                        <a:t> материалов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</a:rPr>
                        <a:t>для проведения второго этапа</a:t>
                      </a:r>
                      <a:endParaRPr lang="ru-RU" sz="2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29-30 января 2020 г.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Проведение второго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этапа</a:t>
                      </a:r>
                      <a:endParaRPr lang="ru-RU" sz="2000" dirty="0" smtClean="0">
                        <a:solidFill>
                          <a:srgbClr val="800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02 февраля 2020 г.</a:t>
                      </a:r>
                      <a:endParaRPr lang="ru-RU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Размещение результатов второго этапа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25 февраля 2020 г.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Подача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апелляции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26-27 февраля 2020 г.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Проведение апелляции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28 февраля 2020 г.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Размещение списка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победителей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и призеров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05 марта 2020 г.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+mn-lt"/>
                        </a:rPr>
                        <a:t>Награждение победителей и призеров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+mn-lt"/>
                        </a:rPr>
                        <a:t>май 2020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15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иборг\Desktop\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476672"/>
            <a:ext cx="2952327" cy="722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23528" y="1412777"/>
            <a:ext cx="8820471" cy="720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300" b="1" dirty="0" smtClean="0"/>
              <a:t>Второй (заключительный очный) этап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23529" y="2276872"/>
            <a:ext cx="8496944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Clr>
                <a:srgbClr val="800000"/>
              </a:buClr>
              <a:buFont typeface="Arial" pitchFamily="34" charset="0"/>
              <a:buChar char="•"/>
            </a:pPr>
            <a:endParaRPr lang="ru-RU" sz="2800" dirty="0" smtClean="0">
              <a:solidFill>
                <a:srgbClr val="800000"/>
              </a:solidFill>
            </a:endParaRPr>
          </a:p>
        </p:txBody>
      </p:sp>
      <p:pic>
        <p:nvPicPr>
          <p:cNvPr id="7" name="Picture 2" descr="C:\Users\Киборг\Desktop\Безымянный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42785"/>
            <a:ext cx="7109274" cy="106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34865" y="2420888"/>
            <a:ext cx="783753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800000"/>
              </a:buClr>
              <a:buFont typeface="Arial" pitchFamily="34" charset="0"/>
              <a:buChar char="•"/>
            </a:pPr>
            <a:r>
              <a:rPr lang="ru-RU" sz="2800" dirty="0" smtClean="0"/>
              <a:t>Проведение – 02 февраля 2020 г.</a:t>
            </a:r>
            <a:endParaRPr lang="ru-RU" sz="2800" dirty="0" smtClean="0">
              <a:solidFill>
                <a:srgbClr val="800000"/>
              </a:solidFill>
            </a:endParaRPr>
          </a:p>
          <a:p>
            <a:pPr>
              <a:buClr>
                <a:srgbClr val="800000"/>
              </a:buClr>
            </a:pPr>
            <a:endParaRPr lang="ru-RU" sz="1400" dirty="0" smtClean="0">
              <a:solidFill>
                <a:srgbClr val="800000"/>
              </a:solidFill>
            </a:endParaRPr>
          </a:p>
          <a:p>
            <a:pPr marL="285750" indent="-285750">
              <a:buClr>
                <a:srgbClr val="800000"/>
              </a:buClr>
              <a:buFont typeface="Arial" pitchFamily="34" charset="0"/>
              <a:buChar char="•"/>
            </a:pPr>
            <a:r>
              <a:rPr lang="ru-RU" sz="2800" dirty="0" smtClean="0"/>
              <a:t>Продолжительность письменной части – 1 час 30 минут</a:t>
            </a:r>
          </a:p>
          <a:p>
            <a:pPr>
              <a:buClr>
                <a:srgbClr val="800000"/>
              </a:buClr>
            </a:pPr>
            <a:endParaRPr lang="ru-RU" sz="1400" dirty="0" smtClean="0"/>
          </a:p>
          <a:p>
            <a:pPr marL="285750" indent="-285750">
              <a:buClr>
                <a:srgbClr val="800000"/>
              </a:buClr>
              <a:buFont typeface="Arial" pitchFamily="34" charset="0"/>
              <a:buChar char="•"/>
            </a:pPr>
            <a:r>
              <a:rPr lang="ru-RU" sz="2800" dirty="0" smtClean="0"/>
              <a:t>Продолжительность устной части – 8-10 минут на одного участника (подготовка и ответ)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6847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55576" y="3717032"/>
            <a:ext cx="5292588" cy="280076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buClr>
                <a:srgbClr val="800000"/>
              </a:buClr>
            </a:pPr>
            <a:r>
              <a:rPr lang="ru-RU" sz="2200" dirty="0" smtClean="0"/>
              <a:t>Кафедра английского языка</a:t>
            </a:r>
          </a:p>
          <a:p>
            <a:pPr>
              <a:buClr>
                <a:srgbClr val="800000"/>
              </a:buClr>
            </a:pPr>
            <a:r>
              <a:rPr lang="ru-RU" sz="2200" dirty="0" smtClean="0"/>
              <a:t>Факультета лингвистики и перевода ЧелГУ</a:t>
            </a:r>
          </a:p>
          <a:p>
            <a:pPr>
              <a:buClr>
                <a:srgbClr val="800000"/>
              </a:buClr>
            </a:pPr>
            <a:r>
              <a:rPr lang="ru-RU" sz="2200" dirty="0" smtClean="0"/>
              <a:t>тел. </a:t>
            </a:r>
            <a:r>
              <a:rPr lang="en-US" sz="2200" dirty="0" smtClean="0"/>
              <a:t>+7 (351) 799-71-50</a:t>
            </a:r>
            <a:endParaRPr lang="ru-RU" sz="2200" dirty="0" smtClean="0"/>
          </a:p>
          <a:p>
            <a:pPr>
              <a:buClr>
                <a:srgbClr val="800000"/>
              </a:buClr>
            </a:pPr>
            <a:endParaRPr lang="ru-RU" sz="2200" dirty="0"/>
          </a:p>
          <a:p>
            <a:pPr>
              <a:buClr>
                <a:srgbClr val="800000"/>
              </a:buClr>
            </a:pPr>
            <a:r>
              <a:rPr lang="ru-RU" sz="2200" dirty="0" smtClean="0"/>
              <a:t>Заведующая кафедрой</a:t>
            </a:r>
          </a:p>
          <a:p>
            <a:pPr>
              <a:buClr>
                <a:srgbClr val="800000"/>
              </a:buClr>
            </a:pPr>
            <a:r>
              <a:rPr lang="ru-RU" sz="2200" dirty="0" smtClean="0"/>
              <a:t>кандидат педагогических наук, доцент</a:t>
            </a:r>
          </a:p>
          <a:p>
            <a:pPr>
              <a:buClr>
                <a:srgbClr val="800000"/>
              </a:buClr>
            </a:pPr>
            <a:r>
              <a:rPr lang="ru-RU" sz="2200" b="1" dirty="0" smtClean="0"/>
              <a:t>Александра Вячеславовна Гребенщикова</a:t>
            </a:r>
          </a:p>
          <a:p>
            <a:pPr>
              <a:buClr>
                <a:srgbClr val="800000"/>
              </a:buClr>
            </a:pPr>
            <a:r>
              <a:rPr lang="en-US" sz="2200" dirty="0" smtClean="0">
                <a:hlinkClick r:id="rId2"/>
              </a:rPr>
              <a:t>aleksa151@gmail.com</a:t>
            </a:r>
            <a:endParaRPr lang="en-US" sz="2200" dirty="0"/>
          </a:p>
        </p:txBody>
      </p:sp>
      <p:pic>
        <p:nvPicPr>
          <p:cNvPr id="1026" name="Picture 2" descr="C:\Users\Киборг\Desktop\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476672"/>
            <a:ext cx="2952327" cy="722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23528" y="1530648"/>
            <a:ext cx="8820471" cy="720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300" b="1" dirty="0" smtClean="0"/>
              <a:t>Контакты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79512" y="2276872"/>
            <a:ext cx="8496944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Clr>
                <a:srgbClr val="800000"/>
              </a:buClr>
              <a:buFont typeface="Arial" pitchFamily="34" charset="0"/>
              <a:buChar char="•"/>
            </a:pPr>
            <a:endParaRPr lang="ru-RU" sz="2800" dirty="0" smtClean="0">
              <a:solidFill>
                <a:srgbClr val="8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03848" y="1412776"/>
            <a:ext cx="5256584" cy="21236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lvl="0">
              <a:buClr>
                <a:srgbClr val="800000"/>
              </a:buClr>
            </a:pPr>
            <a:r>
              <a:rPr lang="ru-RU" sz="2200" dirty="0">
                <a:solidFill>
                  <a:prstClr val="black"/>
                </a:solidFill>
              </a:rPr>
              <a:t>Центр </a:t>
            </a:r>
            <a:r>
              <a:rPr lang="ru-RU" sz="2200" dirty="0" err="1">
                <a:solidFill>
                  <a:prstClr val="black"/>
                </a:solidFill>
              </a:rPr>
              <a:t>довузовской</a:t>
            </a:r>
            <a:r>
              <a:rPr lang="ru-RU" sz="2200" dirty="0">
                <a:solidFill>
                  <a:prstClr val="black"/>
                </a:solidFill>
              </a:rPr>
              <a:t> подготовки ИДО ЧелГУ</a:t>
            </a:r>
          </a:p>
          <a:p>
            <a:pPr lvl="0">
              <a:buClr>
                <a:srgbClr val="800000"/>
              </a:buClr>
            </a:pPr>
            <a:r>
              <a:rPr lang="ru-RU" sz="2200" dirty="0">
                <a:solidFill>
                  <a:prstClr val="black"/>
                </a:solidFill>
              </a:rPr>
              <a:t>тел. +7 (351) 799-72-40</a:t>
            </a:r>
          </a:p>
          <a:p>
            <a:pPr lvl="0">
              <a:buClr>
                <a:srgbClr val="800000"/>
              </a:buClr>
            </a:pPr>
            <a:endParaRPr lang="ru-RU" sz="2200" dirty="0" smtClean="0">
              <a:solidFill>
                <a:prstClr val="black"/>
              </a:solidFill>
            </a:endParaRPr>
          </a:p>
          <a:p>
            <a:pPr lvl="0">
              <a:buClr>
                <a:srgbClr val="800000"/>
              </a:buClr>
            </a:pPr>
            <a:r>
              <a:rPr lang="ru-RU" sz="2200" b="1" dirty="0" smtClean="0">
                <a:solidFill>
                  <a:prstClr val="black"/>
                </a:solidFill>
              </a:rPr>
              <a:t>Начальник Центра</a:t>
            </a:r>
          </a:p>
          <a:p>
            <a:pPr lvl="0">
              <a:buClr>
                <a:srgbClr val="800000"/>
              </a:buClr>
            </a:pPr>
            <a:r>
              <a:rPr lang="ru-RU" sz="2200" b="1" dirty="0" smtClean="0">
                <a:solidFill>
                  <a:prstClr val="black"/>
                </a:solidFill>
              </a:rPr>
              <a:t>Наталья </a:t>
            </a:r>
            <a:r>
              <a:rPr lang="ru-RU" sz="2200" b="1" dirty="0">
                <a:solidFill>
                  <a:prstClr val="black"/>
                </a:solidFill>
              </a:rPr>
              <a:t>Евгеньевна Иванова</a:t>
            </a:r>
            <a:r>
              <a:rPr lang="ru-RU" sz="2200" dirty="0">
                <a:solidFill>
                  <a:prstClr val="black"/>
                </a:solidFill>
              </a:rPr>
              <a:t> </a:t>
            </a:r>
          </a:p>
          <a:p>
            <a:pPr lvl="0">
              <a:buClr>
                <a:srgbClr val="800000"/>
              </a:buClr>
            </a:pPr>
            <a:r>
              <a:rPr lang="ru-RU" sz="2200" dirty="0">
                <a:solidFill>
                  <a:srgbClr val="800000"/>
                </a:solidFill>
                <a:hlinkClick r:id="rId4"/>
              </a:rPr>
              <a:t>cendov@csu.ru</a:t>
            </a:r>
            <a:r>
              <a:rPr lang="ru-RU" sz="2200" dirty="0">
                <a:solidFill>
                  <a:srgbClr val="800000"/>
                </a:solidFill>
              </a:rPr>
              <a:t> </a:t>
            </a:r>
          </a:p>
        </p:txBody>
      </p:sp>
      <p:pic>
        <p:nvPicPr>
          <p:cNvPr id="8" name="Picture 2" descr="C:\Users\Киборг\Desktop\Безымянный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42785"/>
            <a:ext cx="7109274" cy="106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1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иборг\Desktop\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476672"/>
            <a:ext cx="2952327" cy="722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23528" y="1412776"/>
            <a:ext cx="8820471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300" b="1" dirty="0" smtClean="0"/>
              <a:t>Более подробная информация о Конкурсе</a:t>
            </a:r>
          </a:p>
          <a:p>
            <a:pPr algn="l"/>
            <a:r>
              <a:rPr lang="ru-RU" sz="3300" b="1" dirty="0" smtClean="0"/>
              <a:t>на сайте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23528" y="2276872"/>
            <a:ext cx="8496944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Clr>
                <a:srgbClr val="800000"/>
              </a:buClr>
              <a:buFont typeface="Arial" pitchFamily="34" charset="0"/>
              <a:buChar char="•"/>
            </a:pPr>
            <a:endParaRPr lang="ru-RU" sz="2800" dirty="0" smtClean="0">
              <a:solidFill>
                <a:srgbClr val="800000"/>
              </a:solidFill>
            </a:endParaRPr>
          </a:p>
        </p:txBody>
      </p:sp>
      <p:pic>
        <p:nvPicPr>
          <p:cNvPr id="2" name="Picture 2" descr="C:\Users\Киборг\Desktop\Безымянный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050873"/>
            <a:ext cx="3312367" cy="459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2708920"/>
            <a:ext cx="51845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800000"/>
                </a:solidFill>
                <a:hlinkClick r:id="rId4"/>
              </a:rPr>
              <a:t>https://</a:t>
            </a:r>
            <a:r>
              <a:rPr lang="en-US" sz="2800" dirty="0" smtClean="0">
                <a:solidFill>
                  <a:srgbClr val="800000"/>
                </a:solidFill>
                <a:hlinkClick r:id="rId4"/>
              </a:rPr>
              <a:t>www.csu.ru/studying/</a:t>
            </a:r>
            <a:endParaRPr lang="ru-RU" sz="2800" dirty="0" smtClean="0">
              <a:solidFill>
                <a:srgbClr val="800000"/>
              </a:solidFill>
              <a:hlinkClick r:id="rId4"/>
            </a:endParaRPr>
          </a:p>
          <a:p>
            <a:r>
              <a:rPr lang="en-US" sz="2800" dirty="0" smtClean="0">
                <a:solidFill>
                  <a:srgbClr val="800000"/>
                </a:solidFill>
                <a:hlinkClick r:id="rId4"/>
              </a:rPr>
              <a:t>pre-university-education/</a:t>
            </a:r>
            <a:r>
              <a:rPr lang="ru-RU" sz="2800" dirty="0" smtClean="0">
                <a:solidFill>
                  <a:srgbClr val="800000"/>
                </a:solidFill>
                <a:hlinkClick r:id="rId4"/>
              </a:rPr>
              <a:t> </a:t>
            </a:r>
            <a:r>
              <a:rPr lang="en-US" sz="2800" dirty="0" smtClean="0">
                <a:solidFill>
                  <a:srgbClr val="800000"/>
                </a:solidFill>
                <a:hlinkClick r:id="rId4"/>
              </a:rPr>
              <a:t>Regional%20competition.aspx</a:t>
            </a:r>
            <a:endParaRPr lang="ru-RU" sz="2800" dirty="0"/>
          </a:p>
        </p:txBody>
      </p:sp>
      <p:pic>
        <p:nvPicPr>
          <p:cNvPr id="7" name="Picture 2" descr="C:\Users\Киборг\Desktop\Безымянный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42785"/>
            <a:ext cx="7109274" cy="106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203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130425"/>
            <a:ext cx="8352928" cy="2306687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Спасибо за внимание!</a:t>
            </a:r>
            <a:endParaRPr lang="ru-RU" sz="3600" dirty="0"/>
          </a:p>
        </p:txBody>
      </p:sp>
      <p:pic>
        <p:nvPicPr>
          <p:cNvPr id="1026" name="Picture 2" descr="C:\Users\Киборг\Desktop\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476672"/>
            <a:ext cx="4752527" cy="116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Киборг\Desktop\logo_FLI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74384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538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иборг\Desktop\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476672"/>
            <a:ext cx="2952327" cy="722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23529" y="1412777"/>
            <a:ext cx="8287072" cy="720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300" b="1" dirty="0" smtClean="0"/>
              <a:t>Статус Конкурса 2019-2020</a:t>
            </a:r>
            <a:endParaRPr lang="ru-RU" sz="3300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23529" y="2162076"/>
            <a:ext cx="8496944" cy="43204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Clr>
                <a:srgbClr val="800000"/>
              </a:buClr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Включен в перечень олимпиад Российским советом олимпиад школьников (стр. 158 приказа Министерства науки и высшего образования Российской Федерации от 30.08.2019 № 658, порядковый номер – 70)</a:t>
            </a:r>
          </a:p>
          <a:p>
            <a:pPr algn="l">
              <a:buClr>
                <a:srgbClr val="800000"/>
              </a:buClr>
            </a:pPr>
            <a:endParaRPr lang="ru-RU" sz="1400" dirty="0">
              <a:solidFill>
                <a:schemeClr val="tx1"/>
              </a:solidFill>
            </a:endParaRPr>
          </a:p>
          <a:p>
            <a:pPr marL="457200" indent="-457200" algn="l">
              <a:buClr>
                <a:srgbClr val="800000"/>
              </a:buClr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Присвоен </a:t>
            </a:r>
            <a:r>
              <a:rPr lang="en-US" sz="2800" dirty="0" smtClean="0">
                <a:solidFill>
                  <a:schemeClr val="tx1"/>
                </a:solidFill>
              </a:rPr>
              <a:t>III </a:t>
            </a:r>
            <a:r>
              <a:rPr lang="ru-RU" sz="2800" dirty="0" smtClean="0">
                <a:solidFill>
                  <a:schemeClr val="tx1"/>
                </a:solidFill>
              </a:rPr>
              <a:t>уровень</a:t>
            </a:r>
          </a:p>
          <a:p>
            <a:pPr algn="l">
              <a:buClr>
                <a:srgbClr val="800000"/>
              </a:buClr>
            </a:pPr>
            <a:endParaRPr lang="ru-RU" sz="1400" dirty="0" smtClean="0">
              <a:solidFill>
                <a:schemeClr val="tx1"/>
              </a:solidFill>
            </a:endParaRPr>
          </a:p>
          <a:p>
            <a:pPr marL="457200" indent="-457200" algn="l">
              <a:buClr>
                <a:srgbClr val="800000"/>
              </a:buClr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Победители и призеры Конкурса </a:t>
            </a:r>
            <a:r>
              <a:rPr lang="ru-RU" sz="2800" dirty="0">
                <a:solidFill>
                  <a:schemeClr val="tx1"/>
                </a:solidFill>
              </a:rPr>
              <a:t>приобретают особые права при поступлении в </a:t>
            </a:r>
            <a:r>
              <a:rPr lang="ru-RU" sz="2800" dirty="0" smtClean="0">
                <a:solidFill>
                  <a:schemeClr val="tx1"/>
                </a:solidFill>
              </a:rPr>
              <a:t>вузы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96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иборг\Desktop\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476672"/>
            <a:ext cx="2952327" cy="722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23529" y="1412777"/>
            <a:ext cx="8287072" cy="720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300" b="1" dirty="0" smtClean="0"/>
              <a:t>Победители и призеры</a:t>
            </a:r>
            <a:endParaRPr lang="ru-RU" sz="3300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23528" y="2276872"/>
            <a:ext cx="8496943" cy="4248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Clr>
                <a:srgbClr val="800000"/>
              </a:buClr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Победители и призеры Конкурса получают </a:t>
            </a:r>
            <a:r>
              <a:rPr lang="ru-RU" sz="2800" dirty="0">
                <a:solidFill>
                  <a:schemeClr val="tx1"/>
                </a:solidFill>
              </a:rPr>
              <a:t>100 баллов за ЕГЭ по профильному </a:t>
            </a:r>
            <a:r>
              <a:rPr lang="ru-RU" sz="2800" dirty="0" smtClean="0">
                <a:solidFill>
                  <a:schemeClr val="tx1"/>
                </a:solidFill>
              </a:rPr>
              <a:t>предмету</a:t>
            </a:r>
          </a:p>
          <a:p>
            <a:pPr algn="l">
              <a:buClr>
                <a:srgbClr val="800000"/>
              </a:buClr>
            </a:pPr>
            <a:endParaRPr lang="ru-RU" sz="1400" dirty="0">
              <a:solidFill>
                <a:schemeClr val="tx1"/>
              </a:solidFill>
            </a:endParaRPr>
          </a:p>
          <a:p>
            <a:pPr marL="457200" indent="-457200" algn="l">
              <a:buClr>
                <a:srgbClr val="800000"/>
              </a:buClr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При </a:t>
            </a:r>
            <a:r>
              <a:rPr lang="ru-RU" sz="2800" dirty="0">
                <a:solidFill>
                  <a:schemeClr val="tx1"/>
                </a:solidFill>
              </a:rPr>
              <a:t>поступлении в ЧелГУ </a:t>
            </a:r>
            <a:r>
              <a:rPr lang="ru-RU" sz="2800" dirty="0" smtClean="0">
                <a:solidFill>
                  <a:schemeClr val="tx1"/>
                </a:solidFill>
              </a:rPr>
              <a:t>победители Конкурса получают 300 </a:t>
            </a:r>
            <a:r>
              <a:rPr lang="ru-RU" sz="2800" dirty="0">
                <a:solidFill>
                  <a:schemeClr val="tx1"/>
                </a:solidFill>
              </a:rPr>
              <a:t>баллов, </a:t>
            </a:r>
            <a:r>
              <a:rPr lang="ru-RU" sz="2800" dirty="0" smtClean="0">
                <a:solidFill>
                  <a:schemeClr val="tx1"/>
                </a:solidFill>
              </a:rPr>
              <a:t>призеры Конкурса – 100 баллов по профильному предмету</a:t>
            </a:r>
          </a:p>
          <a:p>
            <a:pPr algn="l">
              <a:buClr>
                <a:srgbClr val="800000"/>
              </a:buClr>
            </a:pPr>
            <a:endParaRPr lang="ru-RU" sz="1400" dirty="0" smtClean="0">
              <a:solidFill>
                <a:schemeClr val="tx1"/>
              </a:solidFill>
            </a:endParaRPr>
          </a:p>
          <a:p>
            <a:pPr marL="457200" indent="-457200" algn="l">
              <a:buClr>
                <a:srgbClr val="800000"/>
              </a:buClr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</a:rPr>
              <a:t>Победителям и призерам Конкурса необходимо подтвердить результат, набрав не менее 75 баллов на ЕГЭ по профильному предмету</a:t>
            </a:r>
          </a:p>
        </p:txBody>
      </p:sp>
    </p:spTree>
    <p:extLst>
      <p:ext uri="{BB962C8B-B14F-4D97-AF65-F5344CB8AC3E}">
        <p14:creationId xmlns:p14="http://schemas.microsoft.com/office/powerpoint/2010/main" val="104154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иборг\Desktop\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476672"/>
            <a:ext cx="2952327" cy="722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23529" y="1412777"/>
            <a:ext cx="8287072" cy="720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300" b="1" dirty="0" smtClean="0"/>
              <a:t>Площадки проведения Конкурса 2019-2020</a:t>
            </a:r>
            <a:endParaRPr lang="ru-RU" sz="3300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23529" y="2276872"/>
            <a:ext cx="8287072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Clr>
                <a:srgbClr val="800000"/>
              </a:buCl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ФГАОУ </a:t>
            </a:r>
            <a:r>
              <a:rPr lang="ru-RU" sz="2000" dirty="0">
                <a:solidFill>
                  <a:schemeClr val="tx1"/>
                </a:solidFill>
              </a:rPr>
              <a:t>ВО «Национальный исследовательский Томский государственный университет</a:t>
            </a:r>
            <a:r>
              <a:rPr lang="ru-RU" sz="2000" dirty="0" smtClean="0">
                <a:solidFill>
                  <a:schemeClr val="tx1"/>
                </a:solidFill>
              </a:rPr>
              <a:t>», </a:t>
            </a:r>
            <a:r>
              <a:rPr lang="ru-RU" sz="2000" dirty="0" smtClean="0">
                <a:solidFill>
                  <a:srgbClr val="800000"/>
                </a:solidFill>
              </a:rPr>
              <a:t>г. Томск</a:t>
            </a:r>
            <a:endParaRPr lang="ru-RU" sz="2000" dirty="0">
              <a:solidFill>
                <a:srgbClr val="800000"/>
              </a:solidFill>
            </a:endParaRPr>
          </a:p>
          <a:p>
            <a:pPr marL="457200" indent="-457200" algn="l">
              <a:buClr>
                <a:srgbClr val="800000"/>
              </a:buCl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ФГАОУ </a:t>
            </a:r>
            <a:r>
              <a:rPr lang="ru-RU" sz="2000" dirty="0">
                <a:solidFill>
                  <a:schemeClr val="tx1"/>
                </a:solidFill>
              </a:rPr>
              <a:t>ВО «Тюменский государственный университет</a:t>
            </a:r>
            <a:r>
              <a:rPr lang="ru-RU" sz="2000" dirty="0" smtClean="0">
                <a:solidFill>
                  <a:schemeClr val="tx1"/>
                </a:solidFill>
              </a:rPr>
              <a:t>», </a:t>
            </a:r>
            <a:r>
              <a:rPr lang="ru-RU" sz="2000" dirty="0" smtClean="0">
                <a:solidFill>
                  <a:srgbClr val="800000"/>
                </a:solidFill>
              </a:rPr>
              <a:t>г. Тюмень</a:t>
            </a:r>
            <a:endParaRPr lang="ru-RU" sz="2000" dirty="0">
              <a:solidFill>
                <a:srgbClr val="800000"/>
              </a:solidFill>
            </a:endParaRPr>
          </a:p>
          <a:p>
            <a:pPr marL="457200" indent="-457200" algn="l">
              <a:buClr>
                <a:srgbClr val="800000"/>
              </a:buCl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ФГБОУ </a:t>
            </a:r>
            <a:r>
              <a:rPr lang="ru-RU" sz="2000" dirty="0">
                <a:solidFill>
                  <a:schemeClr val="tx1"/>
                </a:solidFill>
              </a:rPr>
              <a:t>ВО «Башкирский государственный </a:t>
            </a:r>
            <a:r>
              <a:rPr lang="ru-RU" sz="2000" dirty="0" smtClean="0">
                <a:solidFill>
                  <a:schemeClr val="tx1"/>
                </a:solidFill>
              </a:rPr>
              <a:t>университет», </a:t>
            </a:r>
            <a:r>
              <a:rPr lang="ru-RU" sz="2000" dirty="0" smtClean="0">
                <a:solidFill>
                  <a:srgbClr val="800000"/>
                </a:solidFill>
              </a:rPr>
              <a:t>г. Уфа</a:t>
            </a:r>
          </a:p>
          <a:p>
            <a:pPr marL="457200" indent="-457200" algn="l">
              <a:buClr>
                <a:srgbClr val="800000"/>
              </a:buCl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ФГБОУ ВО «Кемеровский государственный университет», </a:t>
            </a:r>
            <a:r>
              <a:rPr lang="ru-RU" sz="2000" dirty="0" smtClean="0">
                <a:solidFill>
                  <a:srgbClr val="800000"/>
                </a:solidFill>
              </a:rPr>
              <a:t>г. Кемерово</a:t>
            </a:r>
            <a:endParaRPr lang="ru-RU" sz="2000" dirty="0">
              <a:solidFill>
                <a:srgbClr val="800000"/>
              </a:solidFill>
            </a:endParaRPr>
          </a:p>
          <a:p>
            <a:pPr marL="457200" indent="-457200" algn="l">
              <a:buClr>
                <a:srgbClr val="800000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ФГБОУ ВО «Пермский национальный исследовательский политехнический университет</a:t>
            </a:r>
            <a:r>
              <a:rPr lang="ru-RU" sz="2000" dirty="0" smtClean="0">
                <a:solidFill>
                  <a:schemeClr val="tx1"/>
                </a:solidFill>
              </a:rPr>
              <a:t>», </a:t>
            </a:r>
            <a:r>
              <a:rPr lang="ru-RU" sz="2000" dirty="0" smtClean="0">
                <a:solidFill>
                  <a:srgbClr val="800000"/>
                </a:solidFill>
              </a:rPr>
              <a:t>г. Пермь</a:t>
            </a:r>
            <a:endParaRPr lang="ru-RU" sz="2000" dirty="0">
              <a:solidFill>
                <a:srgbClr val="800000"/>
              </a:solidFill>
            </a:endParaRPr>
          </a:p>
          <a:p>
            <a:pPr marL="457200" indent="-457200" algn="l">
              <a:buClr>
                <a:srgbClr val="800000"/>
              </a:buClr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ФГБОУ ВО «Сибирский государственный университет науки и технологий имени академика М. Ф. </a:t>
            </a:r>
            <a:r>
              <a:rPr lang="ru-RU" sz="2000" dirty="0" err="1">
                <a:solidFill>
                  <a:schemeClr val="tx1"/>
                </a:solidFill>
              </a:rPr>
              <a:t>Решетнёва</a:t>
            </a:r>
            <a:r>
              <a:rPr lang="ru-RU" sz="2000" dirty="0" smtClean="0">
                <a:solidFill>
                  <a:schemeClr val="tx1"/>
                </a:solidFill>
              </a:rPr>
              <a:t>», </a:t>
            </a:r>
            <a:r>
              <a:rPr lang="ru-RU" sz="2000" dirty="0" smtClean="0">
                <a:solidFill>
                  <a:srgbClr val="800000"/>
                </a:solidFill>
              </a:rPr>
              <a:t>г. Красноярск</a:t>
            </a:r>
            <a:endParaRPr lang="ru-RU" sz="2000" dirty="0">
              <a:solidFill>
                <a:srgbClr val="800000"/>
              </a:solidFill>
            </a:endParaRPr>
          </a:p>
          <a:p>
            <a:pPr marL="457200" indent="-457200" algn="l">
              <a:buClr>
                <a:srgbClr val="800000"/>
              </a:buCl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ФГБОУ </a:t>
            </a:r>
            <a:r>
              <a:rPr lang="ru-RU" sz="2000" dirty="0">
                <a:solidFill>
                  <a:schemeClr val="tx1"/>
                </a:solidFill>
              </a:rPr>
              <a:t>ВО «Челябинский государственный университет</a:t>
            </a:r>
            <a:r>
              <a:rPr lang="ru-RU" sz="2000" dirty="0" smtClean="0">
                <a:solidFill>
                  <a:schemeClr val="tx1"/>
                </a:solidFill>
              </a:rPr>
              <a:t>», </a:t>
            </a:r>
            <a:r>
              <a:rPr lang="ru-RU" sz="2000" dirty="0" smtClean="0">
                <a:solidFill>
                  <a:srgbClr val="800000"/>
                </a:solidFill>
              </a:rPr>
              <a:t>г. Челябинск</a:t>
            </a:r>
            <a:endParaRPr lang="ru-RU" sz="2000" dirty="0">
              <a:solidFill>
                <a:srgbClr val="800000"/>
              </a:solidFill>
            </a:endParaRPr>
          </a:p>
          <a:p>
            <a:pPr marL="457200" indent="-457200" algn="l">
              <a:buClr>
                <a:srgbClr val="800000"/>
              </a:buCl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Частное </a:t>
            </a:r>
            <a:r>
              <a:rPr lang="ru-RU" sz="2000" dirty="0">
                <a:solidFill>
                  <a:schemeClr val="tx1"/>
                </a:solidFill>
              </a:rPr>
              <a:t>учреждение дополнительного образования «Школа «БЛОССОМ</a:t>
            </a:r>
            <a:r>
              <a:rPr lang="ru-RU" sz="2000" dirty="0" smtClean="0">
                <a:solidFill>
                  <a:schemeClr val="tx1"/>
                </a:solidFill>
              </a:rPr>
              <a:t>», </a:t>
            </a:r>
            <a:r>
              <a:rPr lang="ru-RU" sz="2000" dirty="0">
                <a:solidFill>
                  <a:srgbClr val="800000"/>
                </a:solidFill>
              </a:rPr>
              <a:t>г. </a:t>
            </a:r>
            <a:r>
              <a:rPr lang="ru-RU" sz="2000" dirty="0" smtClean="0">
                <a:solidFill>
                  <a:srgbClr val="800000"/>
                </a:solidFill>
              </a:rPr>
              <a:t>Орск</a:t>
            </a:r>
          </a:p>
        </p:txBody>
      </p:sp>
    </p:spTree>
    <p:extLst>
      <p:ext uri="{BB962C8B-B14F-4D97-AF65-F5344CB8AC3E}">
        <p14:creationId xmlns:p14="http://schemas.microsoft.com/office/powerpoint/2010/main" val="293925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иборг\Desktop\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476672"/>
            <a:ext cx="2952327" cy="722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23529" y="1412777"/>
            <a:ext cx="8287072" cy="720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600" b="1" dirty="0" smtClean="0"/>
              <a:t>Календарь Конкурса 2019</a:t>
            </a:r>
            <a:endParaRPr lang="ru-RU" sz="3600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23529" y="2276872"/>
            <a:ext cx="8496944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Clr>
                <a:srgbClr val="800000"/>
              </a:buClr>
              <a:buFont typeface="Arial" pitchFamily="34" charset="0"/>
              <a:buChar char="•"/>
            </a:pPr>
            <a:endParaRPr lang="ru-RU" sz="2800" dirty="0" smtClean="0">
              <a:solidFill>
                <a:srgbClr val="80000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089124"/>
              </p:ext>
            </p:extLst>
          </p:nvPr>
        </p:nvGraphicFramePr>
        <p:xfrm>
          <a:off x="323528" y="2132856"/>
          <a:ext cx="8352927" cy="3759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6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dirty="0" smtClean="0">
                          <a:solidFill>
                            <a:srgbClr val="800000"/>
                          </a:solidFill>
                        </a:rPr>
                        <a:t>Первый (отборочный дистанционный) этап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Регистрация участников</a:t>
                      </a:r>
                      <a:endParaRPr lang="ru-RU" sz="2000" b="0" dirty="0" smtClean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chemeClr val="tx1"/>
                          </a:solidFill>
                        </a:rPr>
                        <a:t>01 ноября – 15 декабря 2019 г.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Проведение первого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этапа</a:t>
                      </a:r>
                      <a:endParaRPr lang="ru-RU" sz="2000" dirty="0" smtClean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01 ноября – 15 декабря 2019 г.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Размещение результатов первого этапа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20 декабря 2019 г.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Просмотр работ первого этапа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23 декабря 2019 г.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Подача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апелляции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24 декабря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2019 г.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Проведение апелляции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25 декабря 2019 г.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Размещение списка победителей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и призеров первого этапа</a:t>
                      </a:r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27 декабря 2019 г.</a:t>
                      </a:r>
                    </a:p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33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иборг\Desktop\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476672"/>
            <a:ext cx="2952327" cy="722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23528" y="1412777"/>
            <a:ext cx="8820471" cy="6480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300" b="1" dirty="0" smtClean="0"/>
              <a:t>Регистрация участников</a:t>
            </a:r>
            <a:endParaRPr lang="ru-RU" sz="3300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23529" y="2276872"/>
            <a:ext cx="8496944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Clr>
                <a:srgbClr val="800000"/>
              </a:buClr>
              <a:buFont typeface="Arial" pitchFamily="34" charset="0"/>
              <a:buChar char="•"/>
            </a:pPr>
            <a:endParaRPr lang="ru-RU" sz="2800" dirty="0" smtClean="0">
              <a:solidFill>
                <a:srgbClr val="8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9" y="2060848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800000"/>
              </a:buClr>
              <a:buFont typeface="Arial" pitchFamily="34" charset="0"/>
              <a:buChar char="•"/>
            </a:pPr>
            <a:r>
              <a:rPr lang="ru-RU" sz="2800" dirty="0" smtClean="0"/>
              <a:t>Доступ к Конкурсу с сайта университета </a:t>
            </a:r>
            <a:r>
              <a:rPr lang="en-US" sz="2800" dirty="0" smtClean="0">
                <a:solidFill>
                  <a:srgbClr val="800000"/>
                </a:solidFill>
                <a:hlinkClick r:id="rId3"/>
              </a:rPr>
              <a:t>www.csu.ru</a:t>
            </a:r>
            <a:r>
              <a:rPr lang="ru-RU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smtClean="0"/>
              <a:t> (</a:t>
            </a:r>
            <a:r>
              <a:rPr lang="ru-RU" sz="2800" dirty="0" smtClean="0"/>
              <a:t>Абитуриентам → Довузовское образование → Олимпиады и конкурсы → Региональный конкурс</a:t>
            </a:r>
            <a:r>
              <a:rPr lang="en-US" sz="2800" dirty="0" smtClean="0"/>
              <a:t>) </a:t>
            </a:r>
            <a:r>
              <a:rPr lang="ru-RU" sz="2800" dirty="0" smtClean="0"/>
              <a:t>или по прямой ссылке </a:t>
            </a:r>
            <a:r>
              <a:rPr lang="en-US" sz="2800" dirty="0" smtClean="0">
                <a:solidFill>
                  <a:srgbClr val="800000"/>
                </a:solidFill>
                <a:hlinkClick r:id="rId4"/>
              </a:rPr>
              <a:t>www.csu.ru/studying/pre-university-education/Regional%20competition.aspx</a:t>
            </a:r>
            <a:r>
              <a:rPr lang="ru-RU" sz="2800" dirty="0" smtClean="0">
                <a:solidFill>
                  <a:srgbClr val="800000"/>
                </a:solidFill>
              </a:rPr>
              <a:t> </a:t>
            </a:r>
          </a:p>
          <a:p>
            <a:pPr>
              <a:buClr>
                <a:srgbClr val="800000"/>
              </a:buClr>
            </a:pPr>
            <a:endParaRPr lang="ru-RU" sz="1400" dirty="0" smtClean="0">
              <a:solidFill>
                <a:srgbClr val="800000"/>
              </a:solidFill>
            </a:endParaRPr>
          </a:p>
          <a:p>
            <a:pPr marL="285750" indent="-285750">
              <a:buClr>
                <a:srgbClr val="800000"/>
              </a:buClr>
              <a:buFont typeface="Arial" pitchFamily="34" charset="0"/>
              <a:buChar char="•"/>
            </a:pPr>
            <a:r>
              <a:rPr lang="ru-RU" sz="2800" dirty="0" smtClean="0"/>
              <a:t>Далее: Принять участие</a:t>
            </a:r>
          </a:p>
          <a:p>
            <a:pPr>
              <a:buClr>
                <a:srgbClr val="800000"/>
              </a:buClr>
            </a:pPr>
            <a:endParaRPr lang="ru-RU" sz="1400" dirty="0" smtClean="0"/>
          </a:p>
          <a:p>
            <a:pPr marL="285750" indent="-285750">
              <a:buClr>
                <a:srgbClr val="800000"/>
              </a:buClr>
              <a:buFont typeface="Arial" pitchFamily="34" charset="0"/>
              <a:buChar char="•"/>
            </a:pPr>
            <a:r>
              <a:rPr lang="ru-RU" sz="2800" dirty="0" smtClean="0"/>
              <a:t>Далее: Создать учетную запись (следовать инструкции по созданию учетной записи)</a:t>
            </a:r>
            <a:endParaRPr lang="ru-RU" sz="2800" dirty="0"/>
          </a:p>
        </p:txBody>
      </p:sp>
      <p:pic>
        <p:nvPicPr>
          <p:cNvPr id="2052" name="Picture 4" descr="C:\Users\Киборг\Desktop\Безымянный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512" y="342785"/>
            <a:ext cx="7109274" cy="106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119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иборг\Desktop\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476672"/>
            <a:ext cx="2952327" cy="722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23528" y="1412777"/>
            <a:ext cx="8820471" cy="720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300" b="1" dirty="0" smtClean="0"/>
              <a:t>Первый</a:t>
            </a:r>
            <a:r>
              <a:rPr lang="ru-RU" sz="3300" b="1" dirty="0"/>
              <a:t> </a:t>
            </a:r>
            <a:r>
              <a:rPr lang="ru-RU" sz="3300" b="1" dirty="0" smtClean="0"/>
              <a:t>(отборочный дистанционный) этап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23529" y="2276872"/>
            <a:ext cx="8496944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Clr>
                <a:srgbClr val="800000"/>
              </a:buClr>
              <a:buFont typeface="Arial" pitchFamily="34" charset="0"/>
              <a:buChar char="•"/>
            </a:pPr>
            <a:endParaRPr lang="ru-RU" sz="2800" dirty="0" smtClean="0">
              <a:solidFill>
                <a:srgbClr val="800000"/>
              </a:solidFill>
            </a:endParaRPr>
          </a:p>
        </p:txBody>
      </p:sp>
      <p:pic>
        <p:nvPicPr>
          <p:cNvPr id="3074" name="Picture 2" descr="C:\Users\Киборг\Desktop\Безымянный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42785"/>
            <a:ext cx="7109274" cy="106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34865" y="2267620"/>
            <a:ext cx="849694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800000"/>
              </a:buClr>
              <a:buFont typeface="Arial" pitchFamily="34" charset="0"/>
              <a:buChar char="•"/>
            </a:pPr>
            <a:r>
              <a:rPr lang="ru-RU" sz="2800" dirty="0" smtClean="0"/>
              <a:t>Доступен для выполнения с 01 ноября до 15 декабря 2019 г.</a:t>
            </a:r>
            <a:endParaRPr lang="ru-RU" sz="2800" dirty="0" smtClean="0">
              <a:solidFill>
                <a:srgbClr val="800000"/>
              </a:solidFill>
            </a:endParaRPr>
          </a:p>
          <a:p>
            <a:pPr>
              <a:buClr>
                <a:srgbClr val="800000"/>
              </a:buClr>
            </a:pPr>
            <a:endParaRPr lang="ru-RU" sz="1400" dirty="0" smtClean="0">
              <a:solidFill>
                <a:srgbClr val="800000"/>
              </a:solidFill>
            </a:endParaRPr>
          </a:p>
          <a:p>
            <a:pPr marL="285750" indent="-285750">
              <a:buClr>
                <a:srgbClr val="800000"/>
              </a:buClr>
              <a:buFont typeface="Arial" pitchFamily="34" charset="0"/>
              <a:buChar char="•"/>
            </a:pPr>
            <a:r>
              <a:rPr lang="ru-RU" sz="2800" dirty="0" smtClean="0"/>
              <a:t>Продолжительность 2 часа 30 минут</a:t>
            </a:r>
          </a:p>
          <a:p>
            <a:pPr>
              <a:buClr>
                <a:srgbClr val="800000"/>
              </a:buClr>
            </a:pPr>
            <a:endParaRPr lang="ru-RU" sz="1400" dirty="0" smtClean="0"/>
          </a:p>
          <a:p>
            <a:pPr marL="285750" indent="-285750">
              <a:buClr>
                <a:srgbClr val="800000"/>
              </a:buClr>
              <a:buFont typeface="Arial" pitchFamily="34" charset="0"/>
              <a:buChar char="•"/>
            </a:pPr>
            <a:r>
              <a:rPr lang="ru-RU" sz="2800" dirty="0" smtClean="0"/>
              <a:t>Включает 4 раздела (вопросы по страноведению на заданную тему; чтение; лексико-грамматические задания; творческая письменная работа)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5708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иборг\Desktop\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476672"/>
            <a:ext cx="2952327" cy="722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23528" y="1412777"/>
            <a:ext cx="8820471" cy="720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300" b="1" dirty="0" smtClean="0"/>
              <a:t>Критерии оценивания письменной работы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23529" y="2276872"/>
            <a:ext cx="8496944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Clr>
                <a:srgbClr val="800000"/>
              </a:buClr>
              <a:buFont typeface="Arial" pitchFamily="34" charset="0"/>
              <a:buChar char="•"/>
            </a:pPr>
            <a:endParaRPr lang="ru-RU" sz="2800" dirty="0" smtClean="0">
              <a:solidFill>
                <a:srgbClr val="800000"/>
              </a:solidFill>
            </a:endParaRPr>
          </a:p>
        </p:txBody>
      </p:sp>
      <p:pic>
        <p:nvPicPr>
          <p:cNvPr id="3074" name="Picture 2" descr="C:\Users\Киборг\Desktop\Безымянный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42785"/>
            <a:ext cx="7109274" cy="106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346510"/>
              </p:ext>
            </p:extLst>
          </p:nvPr>
        </p:nvGraphicFramePr>
        <p:xfrm>
          <a:off x="467545" y="2132857"/>
          <a:ext cx="8136903" cy="4599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6063"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rgbClr val="800000"/>
                          </a:solidFill>
                        </a:rPr>
                        <a:t>Решение коммуникативной</a:t>
                      </a:r>
                      <a:r>
                        <a:rPr lang="ru-RU" sz="2800" b="0" baseline="0" dirty="0" smtClean="0">
                          <a:solidFill>
                            <a:srgbClr val="800000"/>
                          </a:solidFill>
                        </a:rPr>
                        <a:t> задачи 10 баллов</a:t>
                      </a:r>
                      <a:endParaRPr lang="ru-RU" sz="2800" b="0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6438"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Коммуникативная задача полностью выполнена:</a:t>
                      </a:r>
                    </a:p>
                    <a:p>
                      <a:pPr algn="just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Работа представляет собой высказывание заданного жанра и стиля.</a:t>
                      </a:r>
                    </a:p>
                    <a:p>
                      <a:pPr algn="just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Участник соблюдает указанный объем работы. </a:t>
                      </a:r>
                    </a:p>
                    <a:p>
                      <a:pPr algn="just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 Участник полно раскрыл следующие аспекты задания: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1. ...,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2. ..., 3. ...,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4. ...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Работа отличается оригинальностью и творческим подходом.</a:t>
                      </a:r>
                    </a:p>
                    <a:p>
                      <a:pPr algn="just"/>
                      <a:endParaRPr lang="ru-RU" sz="1400" dirty="0" smtClean="0"/>
                    </a:p>
                    <a:p>
                      <a:pPr algn="l"/>
                      <a:r>
                        <a:rPr lang="ru-RU" baseline="0" dirty="0" smtClean="0"/>
                        <a:t>Решение коммуникативной задачи и работа в целом оцениваются на 0 баллов в следующих случаях:</a:t>
                      </a:r>
                    </a:p>
                    <a:p>
                      <a:pPr algn="just"/>
                      <a:endParaRPr lang="ru-RU" sz="1400" baseline="0" dirty="0" smtClean="0"/>
                    </a:p>
                    <a:p>
                      <a:pPr algn="just"/>
                      <a:r>
                        <a:rPr lang="ru-RU" dirty="0" smtClean="0"/>
                        <a:t>- Отклонение от объёма составляет 50% и более в сторону уменьшения.</a:t>
                      </a:r>
                    </a:p>
                    <a:p>
                      <a:pPr algn="just"/>
                      <a:r>
                        <a:rPr lang="ru-RU" dirty="0" smtClean="0"/>
                        <a:t>- Ни один аспект задания не раскрыт.</a:t>
                      </a:r>
                    </a:p>
                    <a:p>
                      <a:pPr algn="just"/>
                      <a:r>
                        <a:rPr lang="ru-RU" dirty="0" smtClean="0"/>
                        <a:t>- Работа не является авторской частично или полностью.</a:t>
                      </a:r>
                    </a:p>
                    <a:p>
                      <a:pPr algn="l"/>
                      <a:r>
                        <a:rPr lang="ru-RU" dirty="0" smtClean="0"/>
                        <a:t>- Работа представляет собой перевод с русского языка при помощи компьютерных технологий.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87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иборг\Desktop\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476672"/>
            <a:ext cx="2952327" cy="722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23528" y="1412777"/>
            <a:ext cx="8820471" cy="720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300" b="1" dirty="0" smtClean="0"/>
              <a:t>Критерии оценивания письменной работы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23529" y="2276872"/>
            <a:ext cx="8496944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Clr>
                <a:srgbClr val="800000"/>
              </a:buClr>
              <a:buFont typeface="Arial" pitchFamily="34" charset="0"/>
              <a:buChar char="•"/>
            </a:pPr>
            <a:endParaRPr lang="ru-RU" sz="2800" dirty="0" smtClean="0">
              <a:solidFill>
                <a:srgbClr val="800000"/>
              </a:solidFill>
            </a:endParaRPr>
          </a:p>
        </p:txBody>
      </p:sp>
      <p:pic>
        <p:nvPicPr>
          <p:cNvPr id="3074" name="Picture 2" descr="C:\Users\Киборг\Desktop\Безымянный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42785"/>
            <a:ext cx="7109274" cy="106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22517"/>
              </p:ext>
            </p:extLst>
          </p:nvPr>
        </p:nvGraphicFramePr>
        <p:xfrm>
          <a:off x="467545" y="2132857"/>
          <a:ext cx="8136903" cy="4656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3250"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>
                          <a:solidFill>
                            <a:srgbClr val="800000"/>
                          </a:solidFill>
                        </a:rPr>
                        <a:t>Организация высказывания</a:t>
                      </a:r>
                      <a:r>
                        <a:rPr lang="ru-RU" sz="2800" b="0" baseline="0" dirty="0" smtClean="0">
                          <a:solidFill>
                            <a:srgbClr val="800000"/>
                          </a:solidFill>
                        </a:rPr>
                        <a:t> 2 балла</a:t>
                      </a:r>
                      <a:endParaRPr lang="ru-RU" sz="2800" b="0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6438"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Работа не имеет ошибок с точки зрения композиции:</a:t>
                      </a:r>
                    </a:p>
                    <a:p>
                      <a:pPr algn="just"/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Текст может иметь заголовок.</a:t>
                      </a:r>
                    </a:p>
                    <a:p>
                      <a:pPr algn="just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Соблюден предложенный план работы.</a:t>
                      </a:r>
                    </a:p>
                    <a:p>
                      <a:pPr algn="just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Текст логично разделен на абзацы согласно плану.</a:t>
                      </a:r>
                    </a:p>
                    <a:p>
                      <a:pPr algn="l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Присутствуют средства логической связи, необходимые для целостного восприятия текста.</a:t>
                      </a:r>
                    </a:p>
                    <a:p>
                      <a:pPr algn="just"/>
                      <a:endParaRPr lang="ru-RU" sz="1400" baseline="0" dirty="0" smtClean="0"/>
                    </a:p>
                    <a:p>
                      <a:pPr algn="just"/>
                      <a:r>
                        <a:rPr lang="ru-RU" baseline="0" dirty="0" smtClean="0"/>
                        <a:t>Организация высказывания оценивается 0 баллов в следующих случаях:</a:t>
                      </a:r>
                    </a:p>
                    <a:p>
                      <a:pPr algn="just"/>
                      <a:endParaRPr lang="ru-RU" sz="1400" baseline="0" dirty="0" smtClean="0"/>
                    </a:p>
                    <a:p>
                      <a:pPr algn="just"/>
                      <a:r>
                        <a:rPr lang="ru-RU" dirty="0" smtClean="0"/>
                        <a:t>- Работа не имеет выраженного композиционного построения.</a:t>
                      </a:r>
                    </a:p>
                    <a:p>
                      <a:pPr algn="just"/>
                      <a:r>
                        <a:rPr lang="ru-RU" dirty="0" smtClean="0"/>
                        <a:t>- Есть значительное отклонение от предложенного плана.</a:t>
                      </a:r>
                    </a:p>
                    <a:p>
                      <a:pPr algn="just"/>
                      <a:r>
                        <a:rPr lang="ru-RU" dirty="0" smtClean="0"/>
                        <a:t>- Отсутствует или неправильно выполнено абзацное членение текста.</a:t>
                      </a:r>
                    </a:p>
                    <a:p>
                      <a:pPr algn="l"/>
                      <a:r>
                        <a:rPr lang="ru-RU" dirty="0" smtClean="0"/>
                        <a:t>- Имеются значительные нарушения связности текста из-за ошибок в употреблении средств логической связи или их отсутствия.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151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1266</TotalTime>
  <Words>753</Words>
  <Application>Microsoft Office PowerPoint</Application>
  <PresentationFormat>Экран (4:3)</PresentationFormat>
  <Paragraphs>142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Calibri</vt:lpstr>
      <vt:lpstr>Тема Office</vt:lpstr>
      <vt:lpstr>Региональный конкурс школьников Челябинского университетского образовательного округа  Иностранный язык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Региональный конкурс школьников Челябинского университетского образовательного округа  Иностранный язык</dc:title>
  <dc:creator>Киборг</dc:creator>
  <cp:lastModifiedBy>Пользователь Windows</cp:lastModifiedBy>
  <cp:revision>78</cp:revision>
  <dcterms:created xsi:type="dcterms:W3CDTF">2019-11-17T06:46:49Z</dcterms:created>
  <dcterms:modified xsi:type="dcterms:W3CDTF">2019-11-29T08:32:43Z</dcterms:modified>
</cp:coreProperties>
</file>